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1" autoAdjust="0"/>
    <p:restoredTop sz="94660"/>
  </p:normalViewPr>
  <p:slideViewPr>
    <p:cSldViewPr>
      <p:cViewPr varScale="1">
        <p:scale>
          <a:sx n="76" d="100"/>
          <a:sy n="76" d="100"/>
        </p:scale>
        <p:origin x="684" y="54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49929" y="6427733"/>
            <a:ext cx="6585857" cy="460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5F5F5"/>
                </a:solidFill>
                <a:latin typeface="KoPubWorldDotum_Pro Medium" pitchFamily="34" charset="0"/>
                <a:cs typeface="KoPubWorldDotum_Pro Medium" pitchFamily="34" charset="0"/>
              </a:rPr>
              <a:t>강시형 장문석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-4922547" y="4051032"/>
            <a:ext cx="28130809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0" kern="0" spc="-800" dirty="0">
                <a:solidFill>
                  <a:srgbClr val="FFFFFF"/>
                </a:solidFill>
                <a:latin typeface="KoPubWorldDotum_Pro Bold" pitchFamily="34" charset="0"/>
                <a:cs typeface="KoPubWorldDotum_Pro Bold" pitchFamily="34" charset="0"/>
              </a:rPr>
              <a:t>AVR </a:t>
            </a:r>
            <a:r>
              <a:rPr lang="en-US" sz="11000" kern="0" spc="-800" dirty="0" err="1">
                <a:solidFill>
                  <a:srgbClr val="FFFFFF"/>
                </a:solidFill>
                <a:latin typeface="KoPubWorldDotum_Pro Bold" pitchFamily="34" charset="0"/>
                <a:cs typeface="KoPubWorldDotum_Pro Bold" pitchFamily="34" charset="0"/>
              </a:rPr>
              <a:t>프로젝트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849929" y="2394857"/>
            <a:ext cx="6585857" cy="5010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5F5F5"/>
                </a:solidFill>
                <a:latin typeface="KoPubWorldDotum_Pro Medium" pitchFamily="34" charset="0"/>
                <a:cs typeface="KoPubWorldDotum_Pro Medium" pitchFamily="34" charset="0"/>
              </a:rPr>
              <a:t>AI 기반 IoT SW개발자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436CF5-00AC-4F21-87E2-3CC15971D5F5}"/>
              </a:ext>
            </a:extLst>
          </p:cNvPr>
          <p:cNvSpPr txBox="1"/>
          <p:nvPr/>
        </p:nvSpPr>
        <p:spPr>
          <a:xfrm>
            <a:off x="8305800" y="4573392"/>
            <a:ext cx="144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결제보드</a:t>
            </a:r>
          </a:p>
        </p:txBody>
      </p:sp>
    </p:spTree>
    <p:extLst>
      <p:ext uri="{BB962C8B-B14F-4D97-AF65-F5344CB8AC3E}">
        <p14:creationId xmlns:p14="http://schemas.microsoft.com/office/powerpoint/2010/main" val="21689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플로우 차트</a:t>
            </a:r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2FBB84-BDB0-43A9-9E8F-FCE2B592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041821"/>
            <a:ext cx="12673261" cy="7876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61C914-108D-4C17-A0EB-571FD902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771900"/>
            <a:ext cx="11075128" cy="39713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555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600" y="1880472"/>
            <a:ext cx="12673261" cy="787637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5" y="1373505"/>
            <a:ext cx="5238461" cy="5069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700" b="0" kern="0" spc="-100">
                <a:solidFill>
                  <a:srgbClr val="694680"/>
                </a:solidFill>
                <a:latin typeface="KoPubWorldDotum_Pro Bold"/>
                <a:cs typeface="KoPubWorldDotum_Pro Bold"/>
              </a:rPr>
              <a:t>코드</a:t>
            </a:r>
            <a:endParaRPr 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352800" y="5600700"/>
            <a:ext cx="15614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rcRect t="64910" r="-13280"/>
          <a:stretch>
            <a:fillRect/>
          </a:stretch>
        </p:blipFill>
        <p:spPr>
          <a:xfrm>
            <a:off x="5410200" y="4615460"/>
            <a:ext cx="9692405" cy="1970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코드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A2704-F62D-4FB9-9FC1-00D8D085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002" y="3390900"/>
            <a:ext cx="6122798" cy="26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BCE0EF-4F94-416B-9D6F-EE2570363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202" y="6075865"/>
            <a:ext cx="4191000" cy="40206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1C326B-9BD1-419E-A3ED-AF7588E45834}"/>
              </a:ext>
            </a:extLst>
          </p:cNvPr>
          <p:cNvSpPr/>
          <p:nvPr/>
        </p:nvSpPr>
        <p:spPr>
          <a:xfrm>
            <a:off x="10439400" y="3390900"/>
            <a:ext cx="7020694" cy="6564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F89DF34-9EEC-499E-A589-501384B30694}"/>
              </a:ext>
            </a:extLst>
          </p:cNvPr>
          <p:cNvCxnSpPr>
            <a:cxnSpLocks/>
          </p:cNvCxnSpPr>
          <p:nvPr/>
        </p:nvCxnSpPr>
        <p:spPr>
          <a:xfrm>
            <a:off x="4191000" y="2507029"/>
            <a:ext cx="990600" cy="655271"/>
          </a:xfrm>
          <a:prstGeom prst="bentConnector3">
            <a:avLst>
              <a:gd name="adj1" fmla="val 9769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E0B1CC5-3CDD-473F-96C7-7BB68DDA5CA5}"/>
              </a:ext>
            </a:extLst>
          </p:cNvPr>
          <p:cNvCxnSpPr>
            <a:cxnSpLocks/>
          </p:cNvCxnSpPr>
          <p:nvPr/>
        </p:nvCxnSpPr>
        <p:spPr>
          <a:xfrm>
            <a:off x="5151120" y="2506980"/>
            <a:ext cx="8798627" cy="654039"/>
          </a:xfrm>
          <a:prstGeom prst="bentConnector3">
            <a:avLst>
              <a:gd name="adj1" fmla="val 99884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42FCF7F-4F38-4B91-8D41-F9F5381F5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1943100"/>
            <a:ext cx="3071126" cy="11278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778C82E-AC5B-4228-A7C0-ECC8EE119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" y="3390900"/>
            <a:ext cx="9469584" cy="65643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E7054AF-1214-489A-A69A-965478B6E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241" y="6425468"/>
            <a:ext cx="4556760" cy="3518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F9F1648-D5F3-42F8-BE25-253586B13A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752" y="5006972"/>
            <a:ext cx="4206318" cy="130355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ADF486-5467-4CDF-9ADC-DC31E4BB52ED}"/>
              </a:ext>
            </a:extLst>
          </p:cNvPr>
          <p:cNvSpPr/>
          <p:nvPr/>
        </p:nvSpPr>
        <p:spPr>
          <a:xfrm>
            <a:off x="822960" y="3496545"/>
            <a:ext cx="9225146" cy="12805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443BAF-6A0E-4398-A9B0-5AF4F6809521}"/>
              </a:ext>
            </a:extLst>
          </p:cNvPr>
          <p:cNvSpPr/>
          <p:nvPr/>
        </p:nvSpPr>
        <p:spPr>
          <a:xfrm>
            <a:off x="5676124" y="5658749"/>
            <a:ext cx="3569146" cy="633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2BCDE3-A280-4744-A774-921AE433A406}"/>
              </a:ext>
            </a:extLst>
          </p:cNvPr>
          <p:cNvSpPr/>
          <p:nvPr/>
        </p:nvSpPr>
        <p:spPr>
          <a:xfrm>
            <a:off x="6731097" y="6489891"/>
            <a:ext cx="3713230" cy="908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479DBF-BA5B-41C9-8D63-95A0E413743A}"/>
              </a:ext>
            </a:extLst>
          </p:cNvPr>
          <p:cNvSpPr/>
          <p:nvPr/>
        </p:nvSpPr>
        <p:spPr>
          <a:xfrm>
            <a:off x="5876802" y="8460097"/>
            <a:ext cx="3713230" cy="908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15465F-3754-4279-89F0-3DA48A2F71DC}"/>
              </a:ext>
            </a:extLst>
          </p:cNvPr>
          <p:cNvSpPr/>
          <p:nvPr/>
        </p:nvSpPr>
        <p:spPr>
          <a:xfrm>
            <a:off x="10952207" y="3390900"/>
            <a:ext cx="2997540" cy="396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906563-A7E1-49C8-9D47-5ACDEC2C5FBD}"/>
              </a:ext>
            </a:extLst>
          </p:cNvPr>
          <p:cNvSpPr/>
          <p:nvPr/>
        </p:nvSpPr>
        <p:spPr>
          <a:xfrm>
            <a:off x="11637134" y="6310381"/>
            <a:ext cx="2997540" cy="396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52B89C6-A05B-4D12-96F3-EEB6BF36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80472"/>
            <a:ext cx="12673261" cy="78763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268026-52C1-4246-9310-C5AA907A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355" y="3233201"/>
            <a:ext cx="6993328" cy="357471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코드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E6916B-E5EB-435B-8B22-955DFAC19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095501"/>
            <a:ext cx="3429000" cy="1642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BBAC8A-3CA7-4047-9ACB-C9E1EAA7E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4293727"/>
            <a:ext cx="4336007" cy="57204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6F753E-D694-4061-9680-B20B2B6D7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165" y="2283273"/>
            <a:ext cx="4672432" cy="57204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8F5383-019E-4C48-820F-87ACDD5541DF}"/>
              </a:ext>
            </a:extLst>
          </p:cNvPr>
          <p:cNvSpPr/>
          <p:nvPr/>
        </p:nvSpPr>
        <p:spPr>
          <a:xfrm>
            <a:off x="914399" y="9334500"/>
            <a:ext cx="4336007" cy="549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BFB140-E56C-4F04-948D-0346550B10D2}"/>
              </a:ext>
            </a:extLst>
          </p:cNvPr>
          <p:cNvSpPr/>
          <p:nvPr/>
        </p:nvSpPr>
        <p:spPr>
          <a:xfrm>
            <a:off x="5763165" y="2952357"/>
            <a:ext cx="4443832" cy="561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D39D95-1568-40E2-A8E8-F14E1985EB48}"/>
              </a:ext>
            </a:extLst>
          </p:cNvPr>
          <p:cNvSpPr/>
          <p:nvPr/>
        </p:nvSpPr>
        <p:spPr>
          <a:xfrm>
            <a:off x="5835669" y="7113070"/>
            <a:ext cx="4443832" cy="561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94F11C-4151-44E6-AB4F-32ED7536C71F}"/>
              </a:ext>
            </a:extLst>
          </p:cNvPr>
          <p:cNvSpPr/>
          <p:nvPr/>
        </p:nvSpPr>
        <p:spPr>
          <a:xfrm>
            <a:off x="11149512" y="4502752"/>
            <a:ext cx="5081087" cy="6407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9BA6E-4C25-4627-BFB3-8A3D44102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9501" y="1372641"/>
            <a:ext cx="7984674" cy="18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5" y="1373505"/>
            <a:ext cx="5238461" cy="5069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700" b="0" kern="0" spc="-100">
                <a:solidFill>
                  <a:srgbClr val="694680"/>
                </a:solidFill>
                <a:latin typeface="KoPubWorldDotum_Pro Bold"/>
                <a:cs typeface="KoPubWorldDotum_Pro Bold"/>
              </a:rPr>
              <a:t>플로우 차트</a:t>
            </a:r>
            <a:endParaRPr 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00" y="2041821"/>
            <a:ext cx="12673261" cy="7876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436CF5-00AC-4F21-87E2-3CC15971D5F5}"/>
              </a:ext>
            </a:extLst>
          </p:cNvPr>
          <p:cNvSpPr txBox="1"/>
          <p:nvPr/>
        </p:nvSpPr>
        <p:spPr>
          <a:xfrm>
            <a:off x="8305800" y="4573392"/>
            <a:ext cx="144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게임 보드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0400" y="1778013"/>
            <a:ext cx="13018936" cy="842102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5" y="1373505"/>
            <a:ext cx="5238461" cy="5069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700" b="0" kern="0" spc="-100">
                <a:solidFill>
                  <a:srgbClr val="694680"/>
                </a:solidFill>
                <a:latin typeface="KoPubWorldDotum_Pro Bold"/>
                <a:cs typeface="KoPubWorldDotum_Pro Bold"/>
              </a:rPr>
              <a:t>플로우 차트</a:t>
            </a:r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5832" y="3009900"/>
            <a:ext cx="8859568" cy="53204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75832" y="2006964"/>
            <a:ext cx="10019397" cy="80447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0315" y="4076700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>
                <a:solidFill>
                  <a:schemeClr val="tx1"/>
                </a:solidFill>
              </a:rPr>
              <a:t>Check_serial()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7333" y="7429500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>
                <a:solidFill>
                  <a:schemeClr val="tx1"/>
                </a:solidFill>
              </a:rPr>
              <a:t>RecvMotor()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8000" y="1730871"/>
            <a:ext cx="13018936" cy="842102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cxnSp>
        <p:nvCxnSpPr>
          <p:cNvPr id="8" name="직선 화살표 연결선 7"/>
          <p:cNvCxnSpPr/>
          <p:nvPr/>
        </p:nvCxnSpPr>
        <p:spPr>
          <a:xfrm>
            <a:off x="5715000" y="4381500"/>
            <a:ext cx="12192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62800" y="1241772"/>
            <a:ext cx="6858000" cy="83041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924800" y="3009900"/>
            <a:ext cx="5867400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94320" y="5941386"/>
            <a:ext cx="5477109" cy="3103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34066" y="4017125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>
                <a:solidFill>
                  <a:schemeClr val="tx1"/>
                </a:solidFill>
              </a:rPr>
              <a:t>Check_serial()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4066" y="7283325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>
                <a:solidFill>
                  <a:schemeClr val="tx1"/>
                </a:solidFill>
              </a:rPr>
              <a:t>RecvMotor()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CE9F16C-4EF5-40A6-BFF1-D1F0189D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778013"/>
            <a:ext cx="13018936" cy="84210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DA3AA5-0A85-48EB-811A-0E0199B2B032}"/>
              </a:ext>
            </a:extLst>
          </p:cNvPr>
          <p:cNvSpPr/>
          <p:nvPr/>
        </p:nvSpPr>
        <p:spPr>
          <a:xfrm>
            <a:off x="3810177" y="4017125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Check_serial</a:t>
            </a:r>
            <a:r>
              <a:rPr lang="en-US" altLang="ko-KR" sz="2800" dirty="0">
                <a:solidFill>
                  <a:schemeClr val="tx1"/>
                </a:solidFill>
              </a:rPr>
              <a:t>()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32D87B-E9B6-4632-A6CE-C9C44CC0D417}"/>
              </a:ext>
            </a:extLst>
          </p:cNvPr>
          <p:cNvSpPr/>
          <p:nvPr/>
        </p:nvSpPr>
        <p:spPr>
          <a:xfrm>
            <a:off x="3810177" y="7283325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RecvMotor</a:t>
            </a:r>
            <a:r>
              <a:rPr lang="en-US" altLang="ko-KR" sz="2800" dirty="0">
                <a:solidFill>
                  <a:schemeClr val="tx1"/>
                </a:solidFill>
              </a:rPr>
              <a:t>()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플로우 차트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917981-4311-46B9-A79F-B634865F9055}"/>
              </a:ext>
            </a:extLst>
          </p:cNvPr>
          <p:cNvSpPr/>
          <p:nvPr/>
        </p:nvSpPr>
        <p:spPr>
          <a:xfrm>
            <a:off x="3651975" y="7331759"/>
            <a:ext cx="2849880" cy="1158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9D1780-B6D6-4D70-A9F9-343A3AA1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85835"/>
            <a:ext cx="10943191" cy="52689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1DF95-DF68-4847-BFFB-8DA01C854247}"/>
              </a:ext>
            </a:extLst>
          </p:cNvPr>
          <p:cNvSpPr/>
          <p:nvPr/>
        </p:nvSpPr>
        <p:spPr>
          <a:xfrm>
            <a:off x="2286000" y="2754488"/>
            <a:ext cx="9906000" cy="808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997B1-73EE-4780-88EF-C9ECDDED66F0}"/>
              </a:ext>
            </a:extLst>
          </p:cNvPr>
          <p:cNvSpPr/>
          <p:nvPr/>
        </p:nvSpPr>
        <p:spPr>
          <a:xfrm>
            <a:off x="2438400" y="4575618"/>
            <a:ext cx="6553200" cy="32348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4D77DA-5DC6-4A94-B696-2FD0C549F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42372"/>
            <a:ext cx="10448685" cy="69970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E55C5A-85E2-429C-9D2C-AA3837D3A23E}"/>
              </a:ext>
            </a:extLst>
          </p:cNvPr>
          <p:cNvSpPr/>
          <p:nvPr/>
        </p:nvSpPr>
        <p:spPr>
          <a:xfrm>
            <a:off x="1036320" y="2614192"/>
            <a:ext cx="6099744" cy="1156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0D4B34-E2A9-4ECA-AD53-1BE8BC18571E}"/>
              </a:ext>
            </a:extLst>
          </p:cNvPr>
          <p:cNvSpPr/>
          <p:nvPr/>
        </p:nvSpPr>
        <p:spPr>
          <a:xfrm>
            <a:off x="1163227" y="6584555"/>
            <a:ext cx="6833122" cy="1898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6D01B9-DF91-4012-B66E-E2322CFE3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44" y="3539775"/>
            <a:ext cx="9053120" cy="27330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B635C8-AF14-455C-868E-66CAFC15D5B5}"/>
              </a:ext>
            </a:extLst>
          </p:cNvPr>
          <p:cNvSpPr/>
          <p:nvPr/>
        </p:nvSpPr>
        <p:spPr>
          <a:xfrm>
            <a:off x="8466486" y="3592925"/>
            <a:ext cx="8785194" cy="43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FA8DF5-2E7B-4505-858F-65BB5F2E5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117" y="3326521"/>
            <a:ext cx="14481024" cy="46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9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CONTENTS INDEX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99962" y="2477307"/>
            <a:ext cx="2894425" cy="543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1. 설계 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024865" y="6499706"/>
            <a:ext cx="4235985" cy="2932308"/>
            <a:chOff x="7024865" y="6499706"/>
            <a:chExt cx="4235985" cy="29323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61581" y="6782345"/>
            <a:ext cx="2894425" cy="4577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2. 설계 중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261583" y="7320162"/>
            <a:ext cx="3738382" cy="1864749"/>
            <a:chOff x="7261583" y="7320162"/>
            <a:chExt cx="3738382" cy="18647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1583" y="7320162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2237522"/>
            <a:ext cx="4235985" cy="3345955"/>
            <a:chOff x="12465564" y="2237522"/>
            <a:chExt cx="4235985" cy="33459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2758" y="3079096"/>
            <a:ext cx="3781596" cy="2268958"/>
            <a:chOff x="12692758" y="3079096"/>
            <a:chExt cx="3781596" cy="22689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2758" y="3079096"/>
              <a:ext cx="3781596" cy="226895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2692762" y="2477307"/>
            <a:ext cx="2894425" cy="543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3. 설계 후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2491810" y="6561437"/>
            <a:ext cx="6055474" cy="643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시연 영상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6994390" y="4068433"/>
            <a:ext cx="6055474" cy="7038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각 파트 코드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6992486" y="3469517"/>
            <a:ext cx="6055474" cy="6788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플로우 차트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7002010" y="4816528"/>
            <a:ext cx="6055474" cy="632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문제점 및 해결방안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752486" y="6569385"/>
            <a:ext cx="6055474" cy="7038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주제 선정 배경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2499429" y="7311914"/>
            <a:ext cx="6055474" cy="643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기대효과 및 개선 방향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78511-8393-4D41-B180-8285B6A322FB}"/>
              </a:ext>
            </a:extLst>
          </p:cNvPr>
          <p:cNvSpPr txBox="1"/>
          <p:nvPr/>
        </p:nvSpPr>
        <p:spPr>
          <a:xfrm>
            <a:off x="4343400" y="6743700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98B3D4-C111-4F9D-9748-4BDAE8D9F157}"/>
              </a:ext>
            </a:extLst>
          </p:cNvPr>
          <p:cNvSpPr txBox="1"/>
          <p:nvPr/>
        </p:nvSpPr>
        <p:spPr>
          <a:xfrm>
            <a:off x="10045605" y="3590999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A44A4B-6FF3-43BB-B473-B0530C2E171F}"/>
              </a:ext>
            </a:extLst>
          </p:cNvPr>
          <p:cNvSpPr txBox="1"/>
          <p:nvPr/>
        </p:nvSpPr>
        <p:spPr>
          <a:xfrm>
            <a:off x="10058400" y="4256459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E4C62C-67D2-4BD0-9470-10E217EF44D1}"/>
              </a:ext>
            </a:extLst>
          </p:cNvPr>
          <p:cNvSpPr txBox="1"/>
          <p:nvPr/>
        </p:nvSpPr>
        <p:spPr>
          <a:xfrm>
            <a:off x="10045605" y="4928334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948CD4-3798-44D9-9FED-436D5EB55EDF}"/>
              </a:ext>
            </a:extLst>
          </p:cNvPr>
          <p:cNvSpPr txBox="1"/>
          <p:nvPr/>
        </p:nvSpPr>
        <p:spPr>
          <a:xfrm>
            <a:off x="16144209" y="6760123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ED87EA-94D5-4FA4-A777-89A20242C426}"/>
              </a:ext>
            </a:extLst>
          </p:cNvPr>
          <p:cNvSpPr txBox="1"/>
          <p:nvPr/>
        </p:nvSpPr>
        <p:spPr>
          <a:xfrm>
            <a:off x="16131414" y="7431998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5E3E84A2-E3ED-44A3-8AE7-E0971D33E35C}"/>
              </a:ext>
            </a:extLst>
          </p:cNvPr>
          <p:cNvSpPr txBox="1"/>
          <p:nvPr/>
        </p:nvSpPr>
        <p:spPr>
          <a:xfrm>
            <a:off x="1804511" y="7463007"/>
            <a:ext cx="6055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kern="0" spc="-100" dirty="0">
                <a:solidFill>
                  <a:srgbClr val="694680"/>
                </a:solidFill>
                <a:latin typeface="KoPubWorldDotum_Pro Bold" pitchFamily="34" charset="0"/>
              </a:rPr>
              <a:t>부품리스트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62F980-15C4-41F4-96EA-506EF3D6BE5B}"/>
              </a:ext>
            </a:extLst>
          </p:cNvPr>
          <p:cNvSpPr txBox="1"/>
          <p:nvPr/>
        </p:nvSpPr>
        <p:spPr>
          <a:xfrm>
            <a:off x="4343399" y="7440361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436CF5-00AC-4F21-87E2-3CC15971D5F5}"/>
              </a:ext>
            </a:extLst>
          </p:cNvPr>
          <p:cNvSpPr txBox="1"/>
          <p:nvPr/>
        </p:nvSpPr>
        <p:spPr>
          <a:xfrm>
            <a:off x="8305800" y="4573392"/>
            <a:ext cx="144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4434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FAD81CE-52B0-406B-AD7A-1DC6ECB5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10265"/>
            <a:ext cx="11506200" cy="8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94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436CF5-00AC-4F21-87E2-3CC15971D5F5}"/>
              </a:ext>
            </a:extLst>
          </p:cNvPr>
          <p:cNvSpPr txBox="1"/>
          <p:nvPr/>
        </p:nvSpPr>
        <p:spPr>
          <a:xfrm>
            <a:off x="7696200" y="4416516"/>
            <a:ext cx="586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문제점 및</a:t>
            </a:r>
            <a:endParaRPr lang="en-US" altLang="ko-KR" sz="4800" dirty="0"/>
          </a:p>
          <a:p>
            <a:r>
              <a:rPr lang="ko-KR" altLang="en-US" sz="4800" dirty="0"/>
              <a:t>문제해결</a:t>
            </a:r>
          </a:p>
        </p:txBody>
      </p:sp>
    </p:spTree>
    <p:extLst>
      <p:ext uri="{BB962C8B-B14F-4D97-AF65-F5344CB8AC3E}">
        <p14:creationId xmlns:p14="http://schemas.microsoft.com/office/powerpoint/2010/main" val="381130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문제점 및 문제 해결</a:t>
            </a:r>
            <a:endParaRPr 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4995DA3-1685-4466-8884-00357A75D688}"/>
              </a:ext>
            </a:extLst>
          </p:cNvPr>
          <p:cNvSpPr/>
          <p:nvPr/>
        </p:nvSpPr>
        <p:spPr>
          <a:xfrm>
            <a:off x="2639033" y="145840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문제점</a:t>
            </a:r>
            <a:r>
              <a:rPr lang="en-US" altLang="ko-KR" sz="2700" dirty="0"/>
              <a:t>1</a:t>
            </a:r>
            <a:endParaRPr lang="ko-KR" altLang="en-US" sz="27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518C2D4-18D0-4088-8C88-E1C053254C8E}"/>
              </a:ext>
            </a:extLst>
          </p:cNvPr>
          <p:cNvSpPr/>
          <p:nvPr/>
        </p:nvSpPr>
        <p:spPr>
          <a:xfrm>
            <a:off x="11791714" y="145840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해결방법</a:t>
            </a:r>
            <a:r>
              <a:rPr lang="en-US" altLang="ko-KR" sz="2700" dirty="0"/>
              <a:t>1</a:t>
            </a:r>
            <a:endParaRPr lang="ko-KR" altLang="en-US" sz="27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56D6562-3A97-4CA4-A16D-7A77DB0FAFF4}"/>
              </a:ext>
            </a:extLst>
          </p:cNvPr>
          <p:cNvSpPr/>
          <p:nvPr/>
        </p:nvSpPr>
        <p:spPr>
          <a:xfrm>
            <a:off x="2639033" y="538511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문제점</a:t>
            </a:r>
            <a:r>
              <a:rPr lang="en-US" altLang="ko-KR" sz="2700" dirty="0"/>
              <a:t>2</a:t>
            </a:r>
            <a:endParaRPr lang="ko-KR" altLang="en-US" sz="27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032FCE-15B1-4816-907D-56F578809579}"/>
              </a:ext>
            </a:extLst>
          </p:cNvPr>
          <p:cNvSpPr/>
          <p:nvPr/>
        </p:nvSpPr>
        <p:spPr>
          <a:xfrm>
            <a:off x="11791714" y="538511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해결방법</a:t>
            </a:r>
            <a:r>
              <a:rPr lang="en-US" altLang="ko-KR" sz="2700" dirty="0"/>
              <a:t>2</a:t>
            </a:r>
            <a:endParaRPr lang="ko-KR" altLang="en-US" sz="27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D10AF79-7F7F-4DEB-839F-B2B6FAEE2FD4}"/>
              </a:ext>
            </a:extLst>
          </p:cNvPr>
          <p:cNvSpPr/>
          <p:nvPr/>
        </p:nvSpPr>
        <p:spPr>
          <a:xfrm>
            <a:off x="2609406" y="145840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 err="1">
                <a:solidFill>
                  <a:srgbClr val="FF0000"/>
                </a:solidFill>
              </a:rPr>
              <a:t>서보모터</a:t>
            </a:r>
            <a:r>
              <a:rPr lang="ko-KR" altLang="en-US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 err="1">
                <a:solidFill>
                  <a:srgbClr val="FF0000"/>
                </a:solidFill>
              </a:rPr>
              <a:t>전류량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소모 </a:t>
            </a:r>
            <a:r>
              <a:rPr lang="ko-KR" altLang="en-US" sz="2700" dirty="0" err="1">
                <a:solidFill>
                  <a:schemeClr val="tx1"/>
                </a:solidFill>
              </a:rPr>
              <a:t>전류량이</a:t>
            </a:r>
            <a:r>
              <a:rPr lang="ko-KR" altLang="en-US" sz="2700" dirty="0">
                <a:solidFill>
                  <a:schemeClr val="tx1"/>
                </a:solidFill>
              </a:rPr>
              <a:t> 커서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IR receive</a:t>
            </a:r>
            <a:r>
              <a:rPr lang="ko-KR" altLang="en-US" sz="2700" dirty="0">
                <a:solidFill>
                  <a:schemeClr val="tx1"/>
                </a:solidFill>
              </a:rPr>
              <a:t>에 쓰레기 값이 들어온다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182E02E-6AFD-4EB5-BBEF-9D5A823CDECE}"/>
              </a:ext>
            </a:extLst>
          </p:cNvPr>
          <p:cNvSpPr/>
          <p:nvPr/>
        </p:nvSpPr>
        <p:spPr>
          <a:xfrm>
            <a:off x="11791714" y="145840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필터링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Switch case </a:t>
            </a:r>
            <a:r>
              <a:rPr lang="ko-KR" altLang="en-US" sz="2700" dirty="0">
                <a:solidFill>
                  <a:schemeClr val="tx1"/>
                </a:solidFill>
              </a:rPr>
              <a:t>으로 해당 값이 아니면 초기로 </a:t>
            </a:r>
            <a:r>
              <a:rPr lang="ko-KR" altLang="en-US" sz="2700" dirty="0" err="1">
                <a:solidFill>
                  <a:schemeClr val="tx1"/>
                </a:solidFill>
              </a:rPr>
              <a:t>돌아감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C650CD-7AD4-40C4-8655-1B3B183D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058859"/>
            <a:ext cx="6276502" cy="2513152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E7743DD-41FA-49CC-A7DE-AD921F0F0925}"/>
              </a:ext>
            </a:extLst>
          </p:cNvPr>
          <p:cNvSpPr/>
          <p:nvPr/>
        </p:nvSpPr>
        <p:spPr>
          <a:xfrm>
            <a:off x="2609406" y="538511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인터럽트와 딜레이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인터럽트 내부에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delay() </a:t>
            </a:r>
            <a:r>
              <a:rPr lang="ko-KR" altLang="en-US" sz="2700" dirty="0">
                <a:solidFill>
                  <a:schemeClr val="tx1"/>
                </a:solidFill>
              </a:rPr>
              <a:t>함수 불가능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53D12F-0587-4BB2-A56F-3968D2262F12}"/>
              </a:ext>
            </a:extLst>
          </p:cNvPr>
          <p:cNvSpPr/>
          <p:nvPr/>
        </p:nvSpPr>
        <p:spPr>
          <a:xfrm>
            <a:off x="11776900" y="539705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Microseconds()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인터럽트를 사용하지 않는 </a:t>
            </a:r>
            <a:r>
              <a:rPr lang="en-US" altLang="ko-KR" sz="2700" dirty="0">
                <a:solidFill>
                  <a:schemeClr val="tx1"/>
                </a:solidFill>
              </a:rPr>
              <a:t>Microsecond </a:t>
            </a:r>
            <a:r>
              <a:rPr lang="ko-KR" altLang="en-US" sz="2700" dirty="0">
                <a:solidFill>
                  <a:schemeClr val="tx1"/>
                </a:solidFill>
              </a:rPr>
              <a:t>함수를 사용하여 함수 정의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865D0A-16C5-4F54-8CDB-63FEC230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5773534"/>
            <a:ext cx="4267200" cy="28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문제점 및 문제 해결</a:t>
            </a:r>
            <a:endParaRPr 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4995DA3-1685-4466-8884-00357A75D688}"/>
              </a:ext>
            </a:extLst>
          </p:cNvPr>
          <p:cNvSpPr/>
          <p:nvPr/>
        </p:nvSpPr>
        <p:spPr>
          <a:xfrm>
            <a:off x="2639033" y="145840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문제점</a:t>
            </a:r>
            <a:r>
              <a:rPr lang="en-US" altLang="ko-KR" sz="2700" dirty="0"/>
              <a:t>3</a:t>
            </a:r>
            <a:endParaRPr lang="ko-KR" altLang="en-US" sz="27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518C2D4-18D0-4088-8C88-E1C053254C8E}"/>
              </a:ext>
            </a:extLst>
          </p:cNvPr>
          <p:cNvSpPr/>
          <p:nvPr/>
        </p:nvSpPr>
        <p:spPr>
          <a:xfrm>
            <a:off x="11791714" y="145840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해결방법</a:t>
            </a:r>
            <a:r>
              <a:rPr lang="en-US" altLang="ko-KR" sz="2700" dirty="0"/>
              <a:t>3</a:t>
            </a:r>
            <a:endParaRPr lang="ko-KR" altLang="en-US" sz="27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56D6562-3A97-4CA4-A16D-7A77DB0FAFF4}"/>
              </a:ext>
            </a:extLst>
          </p:cNvPr>
          <p:cNvSpPr/>
          <p:nvPr/>
        </p:nvSpPr>
        <p:spPr>
          <a:xfrm>
            <a:off x="2639033" y="538511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문제점</a:t>
            </a:r>
            <a:r>
              <a:rPr lang="en-US" altLang="ko-KR" sz="2700" dirty="0"/>
              <a:t>4</a:t>
            </a:r>
            <a:endParaRPr lang="ko-KR" altLang="en-US" sz="27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032FCE-15B1-4816-907D-56F578809579}"/>
              </a:ext>
            </a:extLst>
          </p:cNvPr>
          <p:cNvSpPr/>
          <p:nvPr/>
        </p:nvSpPr>
        <p:spPr>
          <a:xfrm>
            <a:off x="11791714" y="538511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해결방법</a:t>
            </a:r>
            <a:r>
              <a:rPr lang="en-US" altLang="ko-KR" sz="2700" dirty="0"/>
              <a:t>4</a:t>
            </a:r>
            <a:endParaRPr lang="ko-KR" altLang="en-US" sz="27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D10AF79-7F7F-4DEB-839F-B2B6FAEE2FD4}"/>
              </a:ext>
            </a:extLst>
          </p:cNvPr>
          <p:cNvSpPr/>
          <p:nvPr/>
        </p:nvSpPr>
        <p:spPr>
          <a:xfrm>
            <a:off x="2609406" y="145840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파싱 값 튀기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Slave</a:t>
            </a:r>
            <a:r>
              <a:rPr lang="ko-KR" altLang="en-US" sz="2700" dirty="0">
                <a:solidFill>
                  <a:schemeClr val="tx1"/>
                </a:solidFill>
              </a:rPr>
              <a:t>에서 </a:t>
            </a:r>
            <a:r>
              <a:rPr lang="en-US" altLang="ko-KR" sz="2700" dirty="0">
                <a:solidFill>
                  <a:schemeClr val="tx1"/>
                </a:solidFill>
              </a:rPr>
              <a:t>data</a:t>
            </a:r>
            <a:r>
              <a:rPr lang="ko-KR" altLang="en-US" sz="2700" dirty="0">
                <a:solidFill>
                  <a:schemeClr val="tx1"/>
                </a:solidFill>
              </a:rPr>
              <a:t>를 수신하는 동안 값이 튀는 현상 발생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182E02E-6AFD-4EB5-BBEF-9D5A823CDECE}"/>
              </a:ext>
            </a:extLst>
          </p:cNvPr>
          <p:cNvSpPr/>
          <p:nvPr/>
        </p:nvSpPr>
        <p:spPr>
          <a:xfrm>
            <a:off x="11791714" y="145840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Delay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버퍼에 있는 값을 저장할 때 </a:t>
            </a:r>
            <a:r>
              <a:rPr lang="en-US" altLang="ko-KR" sz="2700" dirty="0">
                <a:solidFill>
                  <a:schemeClr val="tx1"/>
                </a:solidFill>
              </a:rPr>
              <a:t>Delay</a:t>
            </a:r>
            <a:r>
              <a:rPr lang="ko-KR" altLang="en-US" sz="2700" dirty="0">
                <a:solidFill>
                  <a:schemeClr val="tx1"/>
                </a:solidFill>
              </a:rPr>
              <a:t>함수 사용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E7743DD-41FA-49CC-A7DE-AD921F0F0925}"/>
              </a:ext>
            </a:extLst>
          </p:cNvPr>
          <p:cNvSpPr/>
          <p:nvPr/>
        </p:nvSpPr>
        <p:spPr>
          <a:xfrm>
            <a:off x="2609406" y="538511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인터럽트와 </a:t>
            </a:r>
            <a:r>
              <a:rPr lang="en-US" altLang="ko-KR" sz="3200" b="1" dirty="0">
                <a:solidFill>
                  <a:srgbClr val="FF0000"/>
                </a:solidFill>
              </a:rPr>
              <a:t>IR Receive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타이머 인터럽트와 </a:t>
            </a:r>
            <a:r>
              <a:rPr lang="en-US" altLang="ko-KR" sz="2700" dirty="0">
                <a:solidFill>
                  <a:schemeClr val="tx1"/>
                </a:solidFill>
              </a:rPr>
              <a:t>IR Remote</a:t>
            </a:r>
            <a:r>
              <a:rPr lang="ko-KR" altLang="en-US" sz="2700" dirty="0">
                <a:solidFill>
                  <a:schemeClr val="tx1"/>
                </a:solidFill>
              </a:rPr>
              <a:t>를 같이 사용 시 타이머 발생 </a:t>
            </a:r>
            <a:r>
              <a:rPr lang="en-US" altLang="ko-KR" sz="27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453D12F-0587-4BB2-A56F-3968D2262F12}"/>
              </a:ext>
            </a:extLst>
          </p:cNvPr>
          <p:cNvSpPr/>
          <p:nvPr/>
        </p:nvSpPr>
        <p:spPr>
          <a:xfrm>
            <a:off x="11776900" y="539705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고칠수 없음 피해라</a:t>
            </a:r>
            <a:r>
              <a:rPr lang="en-US" altLang="ko-KR" sz="3200" b="1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특정 조건마다 체크하도록 수정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2FD0C-E9C8-4F53-8376-C5D94C42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277412"/>
            <a:ext cx="9220200" cy="26309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32E14C-28D6-4A70-A7B4-305E11BA8B68}"/>
              </a:ext>
            </a:extLst>
          </p:cNvPr>
          <p:cNvSpPr/>
          <p:nvPr/>
        </p:nvSpPr>
        <p:spPr>
          <a:xfrm>
            <a:off x="7239000" y="3699474"/>
            <a:ext cx="3048000" cy="2208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48FBF0-D631-43FE-BBD9-5A4E2B81B1A2}"/>
              </a:ext>
            </a:extLst>
          </p:cNvPr>
          <p:cNvCxnSpPr/>
          <p:nvPr/>
        </p:nvCxnSpPr>
        <p:spPr>
          <a:xfrm>
            <a:off x="1371600" y="4610100"/>
            <a:ext cx="3124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898198C-DF6C-4BA5-B139-2CFE7DBB8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864" y="1947881"/>
            <a:ext cx="4212771" cy="33269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7F7943-C627-4CE4-B463-143797D72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481" y="1626556"/>
            <a:ext cx="6370726" cy="73617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C590C5-B119-455F-8E53-484226127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68" y="5062934"/>
            <a:ext cx="8219119" cy="39430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848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2193838" y="4658920"/>
            <a:ext cx="2267339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300" kern="0" spc="-400" dirty="0">
                <a:solidFill>
                  <a:srgbClr val="F5F5F5"/>
                </a:solidFill>
                <a:latin typeface="KoPubWorldDotum_Pro Bold" pitchFamily="34" charset="0"/>
              </a:rPr>
              <a:t>설계 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 rot="300000">
            <a:off x="7571852" y="3493691"/>
            <a:ext cx="3128513" cy="6340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1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CHAPTER.3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altLang="ko-KR" sz="24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79753" y="1460344"/>
            <a:ext cx="1352620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200" dirty="0">
                <a:solidFill>
                  <a:srgbClr val="694680"/>
                </a:solidFill>
                <a:latin typeface="KoPubWorldDotum_Pro Medium" pitchFamily="34" charset="0"/>
                <a:cs typeface="KoPubWorldDotum_Pro Medium" pitchFamily="34" charset="0"/>
              </a:rPr>
              <a:t>전체 구동 영상</a:t>
            </a:r>
            <a:endParaRPr lang="en-US" dirty="0"/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87B58C5B-BF2C-4A75-AE82-611B325FE9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2486457"/>
            <a:ext cx="12267783" cy="69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altLang="ko-KR" sz="24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79753" y="1460344"/>
            <a:ext cx="1352620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kern="0" spc="-200" dirty="0">
                <a:solidFill>
                  <a:srgbClr val="694680"/>
                </a:solidFill>
                <a:latin typeface="KoPubWorldDotum_Pro Medium" pitchFamily="34" charset="0"/>
                <a:cs typeface="KoPubWorldDotum_Pro Medium" pitchFamily="34" charset="0"/>
              </a:rPr>
              <a:t>RESTART </a:t>
            </a:r>
            <a:r>
              <a:rPr lang="ko-KR" altLang="en-US" sz="4400" kern="0" spc="-200" dirty="0">
                <a:solidFill>
                  <a:srgbClr val="694680"/>
                </a:solidFill>
                <a:latin typeface="KoPubWorldDotum_Pro Medium" pitchFamily="34" charset="0"/>
                <a:cs typeface="KoPubWorldDotum_Pro Medium" pitchFamily="34" charset="0"/>
              </a:rPr>
              <a:t>기능</a:t>
            </a:r>
            <a:endParaRPr lang="en-US" dirty="0"/>
          </a:p>
        </p:txBody>
      </p:sp>
      <p:pic>
        <p:nvPicPr>
          <p:cNvPr id="7" name="1">
            <a:hlinkClick r:id="" action="ppaction://media"/>
            <a:extLst>
              <a:ext uri="{FF2B5EF4-FFF2-40B4-BE49-F238E27FC236}">
                <a16:creationId xmlns:a16="http://schemas.microsoft.com/office/drawing/2014/main" id="{6E540583-73E7-42FF-8B25-56F04D43D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9833" y="2486457"/>
            <a:ext cx="12649200" cy="7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altLang="ko-KR" sz="24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79753" y="1460344"/>
            <a:ext cx="1352620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kern="0" spc="-200" dirty="0">
                <a:solidFill>
                  <a:srgbClr val="694680"/>
                </a:solidFill>
                <a:latin typeface="KoPubWorldDotum_Pro Medium" pitchFamily="34" charset="0"/>
                <a:cs typeface="KoPubWorldDotum_Pro Medium" pitchFamily="34" charset="0"/>
              </a:rPr>
              <a:t>NO Money</a:t>
            </a:r>
            <a:endParaRPr lang="en-US" dirty="0"/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94BE6F8E-E76B-4DC9-8257-ED7594B02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5776" y="2432444"/>
            <a:ext cx="12936447" cy="72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2193838" y="4658920"/>
            <a:ext cx="2267339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300" kern="0" spc="-400" dirty="0">
                <a:solidFill>
                  <a:srgbClr val="F5F5F5"/>
                </a:solidFill>
                <a:latin typeface="KoPubWorldDotum_Pro Bold" pitchFamily="34" charset="0"/>
              </a:rPr>
              <a:t>변경 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 rot="300000">
            <a:off x="7571852" y="3579907"/>
            <a:ext cx="31285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1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CHAPTER.4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9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193841" y="3797181"/>
            <a:ext cx="22673390" cy="24073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300" kern="0" spc="-4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설계 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-480000">
            <a:off x="7589378" y="3150375"/>
            <a:ext cx="3128513" cy="6340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1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CHAPTER.1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5" y="1373505"/>
            <a:ext cx="5238461" cy="5069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700" b="0" kern="0" spc="-100">
                <a:solidFill>
                  <a:srgbClr val="694680"/>
                </a:solidFill>
                <a:latin typeface="KoPubWorldDotum_Pro Bold"/>
                <a:cs typeface="KoPubWorldDotum_Pro Bold"/>
              </a:rPr>
              <a:t>플로우 차트</a:t>
            </a:r>
            <a:endParaRPr lang="en-US"/>
          </a:p>
        </p:txBody>
      </p:sp>
      <p:grpSp>
        <p:nvGrpSpPr>
          <p:cNvPr id="1004" name="그룹 1003"/>
          <p:cNvGrpSpPr/>
          <p:nvPr/>
        </p:nvGrpSpPr>
        <p:grpSpPr>
          <a:xfrm>
            <a:off x="6400800" y="1943100"/>
            <a:ext cx="6248400" cy="7205662"/>
            <a:chOff x="7472362" y="2433637"/>
            <a:chExt cx="3500437" cy="5419725"/>
          </a:xfrm>
        </p:grpSpPr>
        <p:pic>
          <p:nvPicPr>
            <p:cNvPr id="1002" name="그림 100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472362" y="2433637"/>
              <a:ext cx="3343275" cy="5419725"/>
            </a:xfrm>
            <a:prstGeom prst="rect">
              <a:avLst/>
            </a:prstGeom>
          </p:spPr>
        </p:pic>
        <p:sp>
          <p:nvSpPr>
            <p:cNvPr id="1003" name="직사각형 1002"/>
            <p:cNvSpPr/>
            <p:nvPr/>
          </p:nvSpPr>
          <p:spPr>
            <a:xfrm>
              <a:off x="9829800" y="5448300"/>
              <a:ext cx="1143000" cy="114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2193838" y="4659630"/>
            <a:ext cx="22673390" cy="13582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8300" b="0" kern="0" spc="-400" dirty="0">
                <a:solidFill>
                  <a:srgbClr val="F5F5F5"/>
                </a:solidFill>
                <a:latin typeface="KoPubWorldDotum_Pro Bold"/>
              </a:rPr>
              <a:t>설계 후</a:t>
            </a:r>
            <a:endParaRPr 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/>
          </a:p>
        </p:txBody>
      </p:sp>
      <p:grpSp>
        <p:nvGrpSpPr>
          <p:cNvPr id="5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1542" y="2628900"/>
            <a:ext cx="5360258" cy="2209800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sp>
        <p:nvSpPr>
          <p:cNvPr id="9" name="화살표: 오른쪽 8"/>
          <p:cNvSpPr/>
          <p:nvPr/>
        </p:nvSpPr>
        <p:spPr>
          <a:xfrm>
            <a:off x="7162800" y="3333510"/>
            <a:ext cx="2286000" cy="8673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66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29800" y="2095500"/>
            <a:ext cx="5861394" cy="3683786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84935" y="6629400"/>
            <a:ext cx="5445125" cy="2222500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29800" y="6134100"/>
            <a:ext cx="5835135" cy="3810000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3CDA66B-EA18-80E2-36D9-C00418113E5A}"/>
              </a:ext>
            </a:extLst>
          </p:cNvPr>
          <p:cNvSpPr/>
          <p:nvPr/>
        </p:nvSpPr>
        <p:spPr>
          <a:xfrm>
            <a:off x="7162800" y="7306992"/>
            <a:ext cx="2286000" cy="8673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66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/>
          </a:p>
        </p:txBody>
      </p:sp>
      <p:grpSp>
        <p:nvGrpSpPr>
          <p:cNvPr id="5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5459" y="2573397"/>
            <a:ext cx="5296341" cy="2265302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96400" y="5295900"/>
            <a:ext cx="0" cy="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29800" y="2095500"/>
            <a:ext cx="5801193" cy="3276600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29800" y="6183319"/>
            <a:ext cx="5800725" cy="3684580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sp>
        <p:nvSpPr>
          <p:cNvPr id="25" name="화살표: 오른쪽 24"/>
          <p:cNvSpPr/>
          <p:nvPr/>
        </p:nvSpPr>
        <p:spPr>
          <a:xfrm rot="5341450">
            <a:off x="12475698" y="5469511"/>
            <a:ext cx="454171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66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EDC9767-3817-B2F7-5D44-141CC7237E7E}"/>
              </a:ext>
            </a:extLst>
          </p:cNvPr>
          <p:cNvSpPr/>
          <p:nvPr/>
        </p:nvSpPr>
        <p:spPr>
          <a:xfrm>
            <a:off x="7162800" y="3259838"/>
            <a:ext cx="2286000" cy="8673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66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/>
          </a:p>
        </p:txBody>
      </p:sp>
      <p:grpSp>
        <p:nvGrpSpPr>
          <p:cNvPr id="5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16" name="화살표: 오른쪽 15"/>
          <p:cNvSpPr/>
          <p:nvPr/>
        </p:nvSpPr>
        <p:spPr>
          <a:xfrm>
            <a:off x="6172199" y="2552700"/>
            <a:ext cx="2819400" cy="9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66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6400" y="5295900"/>
            <a:ext cx="0" cy="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6848556"/>
            <a:ext cx="5048250" cy="1419143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0862" y="2400300"/>
            <a:ext cx="5066955" cy="1083020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" y="4496888"/>
            <a:ext cx="5029200" cy="1293222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72600" y="1578879"/>
            <a:ext cx="5527597" cy="4782164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20000" y="6743700"/>
            <a:ext cx="4953000" cy="3329608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734794" y="6743700"/>
            <a:ext cx="5172206" cy="3297563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533400" y="1943100"/>
            <a:ext cx="5105400" cy="457200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ln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1) Game Start </a:t>
            </a:r>
            <a:r>
              <a:rPr lang="ko-KR" altLang="en-US">
                <a:ln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초기 화면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68187" y="4041912"/>
            <a:ext cx="5105400" cy="457200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ln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2) </a:t>
            </a:r>
            <a:r>
              <a:rPr lang="ko-KR" altLang="en-US">
                <a:ln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득점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75365" y="6361043"/>
            <a:ext cx="5105400" cy="457200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ln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3) </a:t>
            </a:r>
            <a:r>
              <a:rPr lang="ko-KR" altLang="en-US">
                <a:ln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감점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/>
          </a:p>
        </p:txBody>
      </p:sp>
      <p:grpSp>
        <p:nvGrpSpPr>
          <p:cNvPr id="5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4935" y="6629400"/>
            <a:ext cx="5320665" cy="2171700"/>
          </a:xfrm>
          <a:prstGeom prst="rect">
            <a:avLst/>
          </a:prstGeom>
        </p:spPr>
      </p:pic>
      <p:sp>
        <p:nvSpPr>
          <p:cNvPr id="13" name="화살표: 오른쪽 12"/>
          <p:cNvSpPr/>
          <p:nvPr/>
        </p:nvSpPr>
        <p:spPr>
          <a:xfrm>
            <a:off x="7010400" y="7429500"/>
            <a:ext cx="2362200" cy="9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66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화살표: 오른쪽 15"/>
          <p:cNvSpPr/>
          <p:nvPr/>
        </p:nvSpPr>
        <p:spPr>
          <a:xfrm>
            <a:off x="7010400" y="3390899"/>
            <a:ext cx="2362200" cy="9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>
              <a:alpha val="66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96400" y="5295900"/>
            <a:ext cx="0" cy="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2552700"/>
            <a:ext cx="5257800" cy="2165899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29800" y="2400300"/>
            <a:ext cx="6248400" cy="2323123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66850" y="6696075"/>
            <a:ext cx="5238750" cy="2086089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10750" y="5600700"/>
            <a:ext cx="6261197" cy="3505200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5" y="557846"/>
            <a:ext cx="8457144" cy="4498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AI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기반</a:t>
            </a:r>
            <a:r>
              <a:rPr lang="en-US" altLang="ko-KR" sz="2400" b="1" kern="0" spc="600">
                <a:solidFill>
                  <a:srgbClr val="694680"/>
                </a:solidFill>
                <a:latin typeface="KoPubWorldDotum_Pro Bold"/>
              </a:rPr>
              <a:t> IoT SW </a:t>
            </a:r>
            <a:r>
              <a:rPr lang="ko-KR" altLang="en-US" sz="2400" b="1" kern="0" spc="600">
                <a:solidFill>
                  <a:srgbClr val="694680"/>
                </a:solidFill>
                <a:latin typeface="KoPubWorldDotum_Pro Bold"/>
              </a:rPr>
              <a:t>개발자</a:t>
            </a:r>
            <a:endParaRPr lang="en-US" altLang="ko-KR" sz="240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1002" name="Object 6"/>
          <p:cNvSpPr txBox="1"/>
          <p:nvPr/>
        </p:nvSpPr>
        <p:spPr>
          <a:xfrm>
            <a:off x="2379752" y="1468755"/>
            <a:ext cx="13526208" cy="7610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4400" b="0" kern="0" spc="-200">
                <a:solidFill>
                  <a:srgbClr val="694680"/>
                </a:solidFill>
                <a:latin typeface="KoPubWorldDotum_Pro Medium"/>
                <a:cs typeface="KoPubWorldDotum_Pro Medium"/>
              </a:rPr>
              <a:t>전체 구동 영상</a:t>
            </a:r>
            <a:endParaRPr lang="en-US"/>
          </a:p>
        </p:txBody>
      </p:sp>
      <p:pic>
        <p:nvPicPr>
          <p:cNvPr id="3" name="KakaoTalk_20220729_163816877">
            <a:hlinkClick r:id="" action="ppaction://media"/>
            <a:extLst>
              <a:ext uri="{FF2B5EF4-FFF2-40B4-BE49-F238E27FC236}">
                <a16:creationId xmlns:a16="http://schemas.microsoft.com/office/drawing/2014/main" id="{0CD559CE-0E18-8E92-1FA5-BA10BBADA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8800" y="2229785"/>
            <a:ext cx="7332706" cy="7409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2674" y="2258951"/>
            <a:ext cx="11225275" cy="91595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300" dirty="0">
                <a:solidFill>
                  <a:srgbClr val="F5F5F5"/>
                </a:solidFill>
                <a:latin typeface="Bebas" pitchFamily="34" charset="0"/>
                <a:cs typeface="Bebas" pitchFamily="34" charset="0"/>
              </a:rPr>
              <a:t>Q</a:t>
            </a:r>
            <a:r>
              <a:rPr lang="en-US" sz="16600" dirty="0">
                <a:solidFill>
                  <a:srgbClr val="F5F5F5"/>
                </a:solidFill>
                <a:latin typeface="Bebas" pitchFamily="34" charset="0"/>
                <a:cs typeface="Bebas" pitchFamily="34" charset="0"/>
              </a:rPr>
              <a:t>&amp;</a:t>
            </a:r>
            <a:r>
              <a:rPr lang="en-US" sz="34300" dirty="0">
                <a:solidFill>
                  <a:srgbClr val="F5F5F5"/>
                </a:solidFill>
                <a:latin typeface="Bebas" pitchFamily="34" charset="0"/>
                <a:cs typeface="Bebas" pitchFamily="34" charset="0"/>
              </a:rPr>
              <a:t>A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4914286" y="557846"/>
            <a:ext cx="8457143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Q&amp;A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1429" y="2808911"/>
            <a:ext cx="6260822" cy="6260822"/>
            <a:chOff x="10171429" y="2808911"/>
            <a:chExt cx="6260822" cy="62608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1429" y="2808911"/>
              <a:ext cx="6260822" cy="6260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57586" y="3772335"/>
            <a:ext cx="5363703" cy="770643"/>
            <a:chOff x="11657586" y="3772335"/>
            <a:chExt cx="5363703" cy="770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60000">
              <a:off x="11657586" y="3772335"/>
              <a:ext cx="5363703" cy="7706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 rot="660000">
            <a:off x="10149998" y="3868669"/>
            <a:ext cx="8361582" cy="705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b="1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함께해서 즐거웠던 조별과제!!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707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AI기반 IOT SW 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4286" y="3097512"/>
            <a:ext cx="15657143" cy="1298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아이들을 위한 게임기를 만들자!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523628" y="2372720"/>
            <a:ext cx="5238461" cy="7376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주제 선정 배경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48800" y="5524500"/>
            <a:ext cx="6171429" cy="3451128"/>
            <a:chOff x="9409524" y="5017293"/>
            <a:chExt cx="6171429" cy="34511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9524" y="5017293"/>
              <a:ext cx="6171429" cy="3451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52800" y="4533900"/>
            <a:ext cx="3774647" cy="5082693"/>
            <a:chOff x="3356022" y="4085714"/>
            <a:chExt cx="3774647" cy="5082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6022" y="4085714"/>
              <a:ext cx="3774647" cy="5082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4E49-C52E-4454-9759-954F1260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42" y="666110"/>
            <a:ext cx="15773400" cy="1988345"/>
          </a:xfrm>
        </p:spPr>
        <p:txBody>
          <a:bodyPr/>
          <a:lstStyle/>
          <a:p>
            <a:pPr algn="l"/>
            <a:r>
              <a:rPr lang="ko-KR" altLang="en-US" dirty="0"/>
              <a:t>부품 </a:t>
            </a:r>
            <a:r>
              <a:rPr lang="en-US" altLang="ko-KR" dirty="0"/>
              <a:t>List</a:t>
            </a:r>
            <a:r>
              <a:rPr lang="en-US" altLang="ko-KR" sz="4800" dirty="0"/>
              <a:t>(LCD)</a:t>
            </a:r>
            <a:endParaRPr lang="ko-KR" altLang="en-US" dirty="0"/>
          </a:p>
        </p:txBody>
      </p:sp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FA78A818-3B19-496A-AA64-D76B54FBE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97135"/>
              </p:ext>
            </p:extLst>
          </p:nvPr>
        </p:nvGraphicFramePr>
        <p:xfrm>
          <a:off x="1040740" y="2311864"/>
          <a:ext cx="6343206" cy="610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8669">
                  <a:extLst>
                    <a:ext uri="{9D8B030D-6E8A-4147-A177-3AD203B41FA5}">
                      <a16:colId xmlns:a16="http://schemas.microsoft.com/office/drawing/2014/main" val="1286579265"/>
                    </a:ext>
                  </a:extLst>
                </a:gridCol>
                <a:gridCol w="2924537">
                  <a:extLst>
                    <a:ext uri="{9D8B030D-6E8A-4147-A177-3AD203B41FA5}">
                      <a16:colId xmlns:a16="http://schemas.microsoft.com/office/drawing/2014/main" val="965873741"/>
                    </a:ext>
                  </a:extLst>
                </a:gridCol>
              </a:tblGrid>
              <a:tr h="678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 err="1"/>
                        <a:t>부품명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/>
                        <a:t>개수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099404353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 err="1"/>
                        <a:t>hbe</a:t>
                      </a:r>
                      <a:r>
                        <a:rPr lang="en-US" altLang="ko-KR" sz="2700" dirty="0"/>
                        <a:t>-</a:t>
                      </a:r>
                      <a:r>
                        <a:rPr lang="en-US" altLang="ko-KR" sz="2700" dirty="0" err="1"/>
                        <a:t>mcu</a:t>
                      </a:r>
                      <a:r>
                        <a:rPr lang="en-US" altLang="ko-KR" sz="2700" dirty="0"/>
                        <a:t>-multi Ⅱ –ST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729761569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 err="1"/>
                        <a:t>Arduino</a:t>
                      </a:r>
                      <a:r>
                        <a:rPr lang="en-US" altLang="ko-KR" sz="2700" dirty="0"/>
                        <a:t> Uno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646871689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RFID</a:t>
                      </a:r>
                      <a:r>
                        <a:rPr lang="ko-KR" altLang="en-US" sz="2700" dirty="0"/>
                        <a:t> </a:t>
                      </a:r>
                      <a:r>
                        <a:rPr lang="en-US" altLang="ko-KR" sz="2700" dirty="0"/>
                        <a:t>Tag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58169730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LCD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372537285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 err="1"/>
                        <a:t>Passvie</a:t>
                      </a:r>
                      <a:r>
                        <a:rPr lang="en-US" altLang="ko-KR" sz="2700" dirty="0"/>
                        <a:t> Buzzer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  <a:endParaRPr lang="en-US" alt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78206058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RED LED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852715818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Tact switch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2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79176383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220</a:t>
                      </a:r>
                      <a:r>
                        <a:rPr lang="ko-KR" altLang="en-US" sz="2700" dirty="0"/>
                        <a:t>Ω </a:t>
                      </a:r>
                      <a:r>
                        <a:rPr lang="en-US" altLang="ko-KR" sz="2700" dirty="0"/>
                        <a:t>resister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2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4D80F81-A43A-4C1E-B769-CA50F887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886" y="5143501"/>
            <a:ext cx="1409658" cy="1680746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61280A3-0A5E-467F-A4D9-E8D0D3C18AE0}"/>
              </a:ext>
            </a:extLst>
          </p:cNvPr>
          <p:cNvSpPr/>
          <p:nvPr/>
        </p:nvSpPr>
        <p:spPr>
          <a:xfrm>
            <a:off x="8142791" y="1009303"/>
            <a:ext cx="9983165" cy="871343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6FFAC1-662C-4C34-A79E-DBA23BE87E15}"/>
              </a:ext>
            </a:extLst>
          </p:cNvPr>
          <p:cNvSpPr/>
          <p:nvPr/>
        </p:nvSpPr>
        <p:spPr>
          <a:xfrm>
            <a:off x="11689421" y="301761"/>
            <a:ext cx="3189836" cy="148490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>
                <a:solidFill>
                  <a:schemeClr val="tx1"/>
                </a:solidFill>
              </a:rPr>
              <a:t>LCD</a:t>
            </a:r>
            <a:r>
              <a:rPr lang="ko-KR" altLang="en-US" sz="4500" dirty="0">
                <a:solidFill>
                  <a:schemeClr val="tx1"/>
                </a:solidFill>
              </a:rPr>
              <a:t> 파트</a:t>
            </a:r>
          </a:p>
        </p:txBody>
      </p:sp>
      <p:pic>
        <p:nvPicPr>
          <p:cNvPr id="46" name="Picture 4" descr="16x2 문자 LCD 모듈 -파랑바탕 하얀글씨, 5V, HD44780 호환 (16x2 ...">
            <a:extLst>
              <a:ext uri="{FF2B5EF4-FFF2-40B4-BE49-F238E27FC236}">
                <a16:creationId xmlns:a16="http://schemas.microsoft.com/office/drawing/2014/main" id="{BA4351C8-794F-4478-9E4F-FCA9F368D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t="27573" r="2156" b="26743"/>
          <a:stretch/>
        </p:blipFill>
        <p:spPr bwMode="auto">
          <a:xfrm>
            <a:off x="13870789" y="2151014"/>
            <a:ext cx="3273126" cy="158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A2EC2D0-D6E5-482F-BE74-5A83091ED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988" y="1975482"/>
            <a:ext cx="3303557" cy="283488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4D13949-F473-4A4D-B6F8-A1A813650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7633" y="3990968"/>
            <a:ext cx="3416282" cy="252323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8B56B39-E5AF-4851-A80E-0205E7DB0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608016"/>
            <a:ext cx="1505232" cy="10500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970" y="6444304"/>
            <a:ext cx="4217536" cy="29529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996" y="7414192"/>
            <a:ext cx="2743438" cy="16704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045" y="6961726"/>
            <a:ext cx="2583721" cy="25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8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4E49-C52E-4454-9759-954F1260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42" y="666110"/>
            <a:ext cx="15773400" cy="1988345"/>
          </a:xfrm>
        </p:spPr>
        <p:txBody>
          <a:bodyPr/>
          <a:lstStyle/>
          <a:p>
            <a:pPr algn="l"/>
            <a:r>
              <a:rPr lang="ko-KR" altLang="en-US" dirty="0"/>
              <a:t>부품 </a:t>
            </a:r>
            <a:r>
              <a:rPr lang="en-US" altLang="ko-KR" dirty="0"/>
              <a:t>List</a:t>
            </a:r>
            <a:r>
              <a:rPr lang="en-US" altLang="ko-KR" sz="4800" dirty="0"/>
              <a:t>(Motor)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646D51-736C-491A-9270-328F6048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694" y="6064105"/>
            <a:ext cx="2692083" cy="1988345"/>
          </a:xfrm>
          <a:prstGeom prst="rect">
            <a:avLst/>
          </a:prstGeom>
        </p:spPr>
      </p:pic>
      <p:pic>
        <p:nvPicPr>
          <p:cNvPr id="26" name="Picture 16" descr="DM2042 아두이노 IR 리모컨 - 흰색 - 옥션">
            <a:extLst>
              <a:ext uri="{FF2B5EF4-FFF2-40B4-BE49-F238E27FC236}">
                <a16:creationId xmlns:a16="http://schemas.microsoft.com/office/drawing/2014/main" id="{4ADEAC99-4C22-41AF-B4B1-9C9201C32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5" t="18866" r="24078" b="22150"/>
          <a:stretch/>
        </p:blipFill>
        <p:spPr bwMode="auto">
          <a:xfrm>
            <a:off x="10263497" y="2601671"/>
            <a:ext cx="2134220" cy="259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R 적외선 리시버 -TL1838 (IR Infrared Receiver - TL1838)">
            <a:extLst>
              <a:ext uri="{FF2B5EF4-FFF2-40B4-BE49-F238E27FC236}">
                <a16:creationId xmlns:a16="http://schemas.microsoft.com/office/drawing/2014/main" id="{5428C1F7-419F-47D2-886E-71122AE5C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t="18503" r="3789" b="20897"/>
          <a:stretch/>
        </p:blipFill>
        <p:spPr bwMode="auto">
          <a:xfrm>
            <a:off x="14203583" y="3483362"/>
            <a:ext cx="1734540" cy="121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B27BE6A-7404-4FC2-BB36-486DCEA62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338" y="6068389"/>
            <a:ext cx="3174035" cy="208334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61280A3-0A5E-467F-A4D9-E8D0D3C18AE0}"/>
              </a:ext>
            </a:extLst>
          </p:cNvPr>
          <p:cNvSpPr/>
          <p:nvPr/>
        </p:nvSpPr>
        <p:spPr>
          <a:xfrm>
            <a:off x="8142791" y="1009303"/>
            <a:ext cx="9983165" cy="871343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6FFAC1-662C-4C34-A79E-DBA23BE87E15}"/>
              </a:ext>
            </a:extLst>
          </p:cNvPr>
          <p:cNvSpPr/>
          <p:nvPr/>
        </p:nvSpPr>
        <p:spPr>
          <a:xfrm>
            <a:off x="11567884" y="301761"/>
            <a:ext cx="3189836" cy="148490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200" dirty="0">
                <a:solidFill>
                  <a:schemeClr val="tx1"/>
                </a:solidFill>
              </a:rPr>
              <a:t>Motor</a:t>
            </a:r>
            <a:r>
              <a:rPr lang="ko-KR" altLang="en-US" sz="4200" dirty="0">
                <a:solidFill>
                  <a:schemeClr val="tx1"/>
                </a:solidFill>
              </a:rPr>
              <a:t> 파트</a:t>
            </a:r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CF150699-5D64-4604-BD27-2263DDA17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44035"/>
              </p:ext>
            </p:extLst>
          </p:nvPr>
        </p:nvGraphicFramePr>
        <p:xfrm>
          <a:off x="1039259" y="2309684"/>
          <a:ext cx="6128758" cy="417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4379">
                  <a:extLst>
                    <a:ext uri="{9D8B030D-6E8A-4147-A177-3AD203B41FA5}">
                      <a16:colId xmlns:a16="http://schemas.microsoft.com/office/drawing/2014/main" val="3341472206"/>
                    </a:ext>
                  </a:extLst>
                </a:gridCol>
                <a:gridCol w="3064379">
                  <a:extLst>
                    <a:ext uri="{9D8B030D-6E8A-4147-A177-3AD203B41FA5}">
                      <a16:colId xmlns:a16="http://schemas.microsoft.com/office/drawing/2014/main" val="2227913760"/>
                    </a:ext>
                  </a:extLst>
                </a:gridCol>
              </a:tblGrid>
              <a:tr h="696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 err="1"/>
                        <a:t>부품명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/>
                        <a:t>개수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818877277"/>
                  </a:ext>
                </a:extLst>
              </a:tr>
              <a:tr h="8394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Arduino Uno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20295512"/>
                  </a:ext>
                </a:extLst>
              </a:tr>
              <a:tr h="8394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IR sensor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70405736"/>
                  </a:ext>
                </a:extLst>
              </a:tr>
              <a:tr h="9118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IR remote controller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00214511"/>
                  </a:ext>
                </a:extLst>
              </a:tr>
              <a:tr h="8394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Servo motor(sg90)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3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30484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58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193841" y="4308827"/>
            <a:ext cx="22673390" cy="24940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300" kern="0" spc="-4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설계 중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660000">
            <a:off x="7563825" y="3149706"/>
            <a:ext cx="3128513" cy="6340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1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CHAPTER.2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436CF5-00AC-4F21-87E2-3CC15971D5F5}"/>
              </a:ext>
            </a:extLst>
          </p:cNvPr>
          <p:cNvSpPr txBox="1"/>
          <p:nvPr/>
        </p:nvSpPr>
        <p:spPr>
          <a:xfrm>
            <a:off x="8001000" y="47625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구성도</a:t>
            </a:r>
          </a:p>
        </p:txBody>
      </p:sp>
    </p:spTree>
    <p:extLst>
      <p:ext uri="{BB962C8B-B14F-4D97-AF65-F5344CB8AC3E}">
        <p14:creationId xmlns:p14="http://schemas.microsoft.com/office/powerpoint/2010/main" val="185248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540465" y="1747116"/>
            <a:ext cx="3784135" cy="5769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AVR ATmega328P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모서리가 둥근 직사각형 2"/>
          <p:cNvSpPr/>
          <p:nvPr/>
        </p:nvSpPr>
        <p:spPr>
          <a:xfrm>
            <a:off x="1063465" y="2314558"/>
            <a:ext cx="6400800" cy="7324741"/>
          </a:xfrm>
          <a:prstGeom prst="roundRect">
            <a:avLst/>
          </a:prstGeom>
          <a:noFill/>
          <a:ln w="57150">
            <a:solidFill>
              <a:srgbClr val="17A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034248" y="2314559"/>
            <a:ext cx="6400800" cy="732474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51" y="1442936"/>
            <a:ext cx="1166434" cy="144798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85002" y="1601316"/>
            <a:ext cx="1517041" cy="1222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772400" y="6134100"/>
            <a:ext cx="1883440" cy="0"/>
          </a:xfrm>
          <a:prstGeom prst="straightConnector1">
            <a:avLst/>
          </a:prstGeom>
          <a:ln w="152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782119" y="5215387"/>
            <a:ext cx="2358451" cy="676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UART </a:t>
            </a:r>
            <a:r>
              <a:rPr lang="ko-KR" altLang="en-US" sz="3200" dirty="0">
                <a:solidFill>
                  <a:schemeClr val="tx1"/>
                </a:solidFill>
              </a:rPr>
              <a:t>통신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43500"/>
            <a:ext cx="771719" cy="771719"/>
          </a:xfrm>
          <a:prstGeom prst="rect">
            <a:avLst/>
          </a:prstGeom>
        </p:spPr>
      </p:pic>
      <p:pic>
        <p:nvPicPr>
          <p:cNvPr id="30" name="Picture 4" descr="16x2 문자 LCD 모듈 -파랑바탕 하얀글씨, 5V, HD44780 호환 (16x2 ...">
            <a:extLst>
              <a:ext uri="{FF2B5EF4-FFF2-40B4-BE49-F238E27FC236}">
                <a16:creationId xmlns:a16="http://schemas.microsoft.com/office/drawing/2014/main" id="{BA4351C8-794F-4478-9E4F-FCA9F368D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t="27573" r="2156" b="26743"/>
          <a:stretch/>
        </p:blipFill>
        <p:spPr bwMode="auto">
          <a:xfrm>
            <a:off x="10958293" y="4058497"/>
            <a:ext cx="2466360" cy="119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648" y="5448300"/>
            <a:ext cx="2363924" cy="184084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88" y="5454092"/>
            <a:ext cx="3326882" cy="33268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99" y="3024110"/>
            <a:ext cx="3170001" cy="31700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62" y="3849738"/>
            <a:ext cx="2743438" cy="167044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4D80F81-A43A-4C1E-B769-CA50F8877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9006" y="6291729"/>
            <a:ext cx="1564191" cy="186499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42" y="5981700"/>
            <a:ext cx="2799274" cy="279927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1302886" y="1771753"/>
            <a:ext cx="3991599" cy="520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AVR ATmega128A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98988" y="1562100"/>
            <a:ext cx="1845352" cy="1229558"/>
            <a:chOff x="698988" y="1627942"/>
            <a:chExt cx="1845352" cy="122955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88" y="1726272"/>
              <a:ext cx="1663212" cy="1131228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2227525" y="1627942"/>
              <a:ext cx="316815" cy="194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1564704" y="3086100"/>
            <a:ext cx="5369496" cy="6096000"/>
          </a:xfrm>
          <a:prstGeom prst="roundRect">
            <a:avLst/>
          </a:prstGeom>
          <a:noFill/>
          <a:ln w="57150">
            <a:solidFill>
              <a:srgbClr val="17A1A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549900" y="3116084"/>
            <a:ext cx="5369496" cy="6096000"/>
          </a:xfrm>
          <a:prstGeom prst="round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758296" y="2781300"/>
            <a:ext cx="2880504" cy="520101"/>
          </a:xfrm>
          <a:prstGeom prst="rect">
            <a:avLst/>
          </a:prstGeom>
          <a:solidFill>
            <a:schemeClr val="bg1"/>
          </a:solidFill>
          <a:ln w="28575">
            <a:solidFill>
              <a:srgbClr val="17A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Device Module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1811000" y="2781300"/>
            <a:ext cx="2880504" cy="52010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Device Module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3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455</Words>
  <Application>Microsoft Office PowerPoint</Application>
  <PresentationFormat>사용자 지정</PresentationFormat>
  <Paragraphs>167</Paragraphs>
  <Slides>36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Bebas</vt:lpstr>
      <vt:lpstr>KoPubWorldDotum_Pro Bold</vt:lpstr>
      <vt:lpstr>KoPubWorldDotum_Pro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부품 List(LCD)</vt:lpstr>
      <vt:lpstr>부품 List(Motor)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Patrick Cox</cp:lastModifiedBy>
  <cp:revision>40</cp:revision>
  <dcterms:created xsi:type="dcterms:W3CDTF">2022-04-15T14:11:39Z</dcterms:created>
  <dcterms:modified xsi:type="dcterms:W3CDTF">2022-07-30T03:24:50Z</dcterms:modified>
  <cp:version>1000.0000.01</cp:version>
</cp:coreProperties>
</file>